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99" r:id="rId5"/>
    <p:sldId id="257" r:id="rId6"/>
    <p:sldId id="286" r:id="rId7"/>
    <p:sldId id="288" r:id="rId8"/>
    <p:sldId id="291" r:id="rId9"/>
    <p:sldId id="300" r:id="rId10"/>
    <p:sldId id="290" r:id="rId11"/>
    <p:sldId id="289" r:id="rId12"/>
    <p:sldId id="294" r:id="rId13"/>
    <p:sldId id="297" r:id="rId14"/>
    <p:sldId id="29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646" autoAdjust="0"/>
  </p:normalViewPr>
  <p:slideViewPr>
    <p:cSldViewPr snapToGrid="0">
      <p:cViewPr>
        <p:scale>
          <a:sx n="100" d="100"/>
          <a:sy n="100" d="100"/>
        </p:scale>
        <p:origin x="58" y="-24"/>
      </p:cViewPr>
      <p:guideLst/>
    </p:cSldViewPr>
  </p:slideViewPr>
  <p:outlineViewPr>
    <p:cViewPr>
      <p:scale>
        <a:sx n="33" d="100"/>
        <a:sy n="33" d="100"/>
      </p:scale>
      <p:origin x="0" y="-576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58" d="100"/>
          <a:sy n="58" d="100"/>
        </p:scale>
        <p:origin x="2371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FB8B65A-D69F-C26C-B67E-036EF77BF1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2B9064-AE57-427F-E5AF-71DE7D52F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190EA-5EEC-4300-B6AE-D9734C6C648E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6157A-CEB9-B0FC-3A49-BE950AEAD6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819CA0-A57D-42D7-A625-56C22D0FA7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F3A6F-DEFA-45E0-9496-BEE7C2C6F3D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022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247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08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948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743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44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6F623-32A3-205B-B7AF-839A36773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FD6E7A-49D1-E14C-9FF1-AB0A228141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AE0BFA-F297-6F9F-12CA-6FC08DC80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A67C7-6A88-8B50-7782-B9B73BB3CC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88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086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793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0867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59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3537B6D-42A5-F449-2691-321A167F7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3419"/>
            <a:ext cx="12192000" cy="6861419"/>
            <a:chOff x="0" y="-3419"/>
            <a:chExt cx="12192000" cy="686141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02465C8-266D-104C-9C49-323DF4A8277E}"/>
                </a:ext>
              </a:extLst>
            </p:cNvPr>
            <p:cNvSpPr/>
            <p:nvPr userDrawn="1"/>
          </p:nvSpPr>
          <p:spPr>
            <a:xfrm>
              <a:off x="583746" y="4960030"/>
              <a:ext cx="1551214" cy="1551214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7979A1C-BF60-B345-A664-2E4F7A3461EB}"/>
                </a:ext>
              </a:extLst>
            </p:cNvPr>
            <p:cNvSpPr/>
            <p:nvPr userDrawn="1"/>
          </p:nvSpPr>
          <p:spPr>
            <a:xfrm>
              <a:off x="1" y="4571999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080B3E-915C-2D4C-8608-596E1BFD6387}"/>
                </a:ext>
              </a:extLst>
            </p:cNvPr>
            <p:cNvSpPr/>
            <p:nvPr userDrawn="1"/>
          </p:nvSpPr>
          <p:spPr>
            <a:xfrm>
              <a:off x="1" y="5739492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-3419"/>
              <a:ext cx="3927573" cy="3165022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9E240E8A-950E-7946-826C-415CB5DACA43}"/>
                </a:ext>
              </a:extLst>
            </p:cNvPr>
            <p:cNvSpPr/>
            <p:nvPr userDrawn="1"/>
          </p:nvSpPr>
          <p:spPr>
            <a:xfrm>
              <a:off x="11024507" y="4580708"/>
              <a:ext cx="1167493" cy="2277292"/>
            </a:xfrm>
            <a:custGeom>
              <a:avLst/>
              <a:gdLst>
                <a:gd name="connsiteX0" fmla="*/ 1167473 w 1167493"/>
                <a:gd name="connsiteY0" fmla="*/ 0 h 2272167"/>
                <a:gd name="connsiteX1" fmla="*/ 1167493 w 1167493"/>
                <a:gd name="connsiteY1" fmla="*/ 0 h 2272167"/>
                <a:gd name="connsiteX2" fmla="*/ 1167493 w 1167493"/>
                <a:gd name="connsiteY2" fmla="*/ 492960 h 2272167"/>
                <a:gd name="connsiteX3" fmla="*/ 1167493 w 1167493"/>
                <a:gd name="connsiteY3" fmla="*/ 720385 h 2272167"/>
                <a:gd name="connsiteX4" fmla="*/ 1167493 w 1167493"/>
                <a:gd name="connsiteY4" fmla="*/ 2272167 h 2272167"/>
                <a:gd name="connsiteX5" fmla="*/ 0 w 1167493"/>
                <a:gd name="connsiteY5" fmla="*/ 2272167 h 2272167"/>
                <a:gd name="connsiteX6" fmla="*/ 0 w 1167493"/>
                <a:gd name="connsiteY6" fmla="*/ 1898074 h 2272167"/>
                <a:gd name="connsiteX7" fmla="*/ 0 w 1167493"/>
                <a:gd name="connsiteY7" fmla="*/ 1271597 h 2272167"/>
                <a:gd name="connsiteX8" fmla="*/ 0 w 1167493"/>
                <a:gd name="connsiteY8" fmla="*/ 1177688 h 2272167"/>
                <a:gd name="connsiteX9" fmla="*/ 1048124 w 1167493"/>
                <a:gd name="connsiteY9" fmla="*/ 6080 h 2272167"/>
                <a:gd name="connsiteX10" fmla="*/ 1167473 w 1167493"/>
                <a:gd name="connsiteY10" fmla="*/ 0 h 227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67493" h="2272167">
                  <a:moveTo>
                    <a:pt x="1167473" y="0"/>
                  </a:moveTo>
                  <a:lnTo>
                    <a:pt x="1167493" y="0"/>
                  </a:lnTo>
                  <a:lnTo>
                    <a:pt x="1167493" y="492960"/>
                  </a:lnTo>
                  <a:lnTo>
                    <a:pt x="1167493" y="720385"/>
                  </a:lnTo>
                  <a:lnTo>
                    <a:pt x="1167493" y="2272167"/>
                  </a:lnTo>
                  <a:lnTo>
                    <a:pt x="0" y="2272167"/>
                  </a:lnTo>
                  <a:lnTo>
                    <a:pt x="0" y="1898074"/>
                  </a:lnTo>
                  <a:lnTo>
                    <a:pt x="0" y="1271597"/>
                  </a:lnTo>
                  <a:lnTo>
                    <a:pt x="0" y="1177688"/>
                  </a:lnTo>
                  <a:cubicBezTo>
                    <a:pt x="0" y="567919"/>
                    <a:pt x="459408" y="66389"/>
                    <a:pt x="1048124" y="6080"/>
                  </a:cubicBezTo>
                  <a:lnTo>
                    <a:pt x="116747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3" y="232913"/>
            <a:ext cx="7096933" cy="383013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779183" cy="1570038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4832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AD52EA-B01E-8D38-D87A-BF7EB5B58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192001" cy="6864796"/>
            <a:chOff x="0" y="-1"/>
            <a:chExt cx="12192001" cy="686479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AC79249-FDC0-364D-A734-AE1DE1605D28}"/>
                </a:ext>
              </a:extLst>
            </p:cNvPr>
            <p:cNvSpPr/>
            <p:nvPr userDrawn="1"/>
          </p:nvSpPr>
          <p:spPr>
            <a:xfrm>
              <a:off x="8264426" y="0"/>
              <a:ext cx="3927574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3685939"/>
              <a:ext cx="3927573" cy="3178856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39563C76-BC00-DE47-88F5-C24D3CE3325A}"/>
                </a:ext>
              </a:extLst>
            </p:cNvPr>
            <p:cNvSpPr/>
            <p:nvPr userDrawn="1"/>
          </p:nvSpPr>
          <p:spPr>
            <a:xfrm>
              <a:off x="10228214" y="-1"/>
              <a:ext cx="1963787" cy="3178856"/>
            </a:xfrm>
            <a:custGeom>
              <a:avLst/>
              <a:gdLst>
                <a:gd name="connsiteX0" fmla="*/ 0 w 1963787"/>
                <a:gd name="connsiteY0" fmla="*/ 0 h 3178856"/>
                <a:gd name="connsiteX1" fmla="*/ 1963787 w 1963787"/>
                <a:gd name="connsiteY1" fmla="*/ 0 h 3178856"/>
                <a:gd name="connsiteX2" fmla="*/ 1963787 w 1963787"/>
                <a:gd name="connsiteY2" fmla="*/ 1967129 h 3178856"/>
                <a:gd name="connsiteX3" fmla="*/ 1963787 w 1963787"/>
                <a:gd name="connsiteY3" fmla="*/ 2349671 h 3178856"/>
                <a:gd name="connsiteX4" fmla="*/ 1963787 w 1963787"/>
                <a:gd name="connsiteY4" fmla="*/ 3178856 h 3178856"/>
                <a:gd name="connsiteX5" fmla="*/ 1963753 w 1963787"/>
                <a:gd name="connsiteY5" fmla="*/ 3178856 h 3178856"/>
                <a:gd name="connsiteX6" fmla="*/ 1763002 w 1963787"/>
                <a:gd name="connsiteY6" fmla="*/ 3168629 h 3178856"/>
                <a:gd name="connsiteX7" fmla="*/ 0 w 1963787"/>
                <a:gd name="connsiteY7" fmla="*/ 1197921 h 3178856"/>
                <a:gd name="connsiteX8" fmla="*/ 0 w 1963787"/>
                <a:gd name="connsiteY8" fmla="*/ 1039961 h 3178856"/>
                <a:gd name="connsiteX9" fmla="*/ 0 w 1963787"/>
                <a:gd name="connsiteY9" fmla="*/ 0 h 3178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3787" h="3178856">
                  <a:moveTo>
                    <a:pt x="0" y="0"/>
                  </a:moveTo>
                  <a:lnTo>
                    <a:pt x="1963787" y="0"/>
                  </a:lnTo>
                  <a:lnTo>
                    <a:pt x="1963787" y="1967129"/>
                  </a:lnTo>
                  <a:lnTo>
                    <a:pt x="1963787" y="2349671"/>
                  </a:lnTo>
                  <a:lnTo>
                    <a:pt x="1963787" y="3178856"/>
                  </a:lnTo>
                  <a:lnTo>
                    <a:pt x="1963753" y="3178856"/>
                  </a:lnTo>
                  <a:lnTo>
                    <a:pt x="1763002" y="3168629"/>
                  </a:lnTo>
                  <a:cubicBezTo>
                    <a:pt x="772749" y="3067186"/>
                    <a:pt x="0" y="2223585"/>
                    <a:pt x="0" y="1197921"/>
                  </a:cubicBezTo>
                  <a:lnTo>
                    <a:pt x="0" y="103996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252549"/>
            <a:ext cx="6220278" cy="3262811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85939"/>
            <a:ext cx="6220277" cy="2919512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8864" y="102021"/>
            <a:ext cx="9779183" cy="174441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58865" y="2017467"/>
            <a:ext cx="9779182" cy="3366815"/>
          </a:xfrm>
        </p:spPr>
        <p:txBody>
          <a:bodyPr>
            <a:norm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71600"/>
            <a:ext cx="5486400" cy="4114800"/>
          </a:xfrm>
        </p:spPr>
        <p:txBody>
          <a:bodyPr anchor="ctr" anchorCtr="0">
            <a:noAutofit/>
          </a:bodyPr>
          <a:lstStyle>
            <a:lvl1pPr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124234B-E1C4-2616-9993-A23142AA69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83438" y="1168400"/>
            <a:ext cx="4500562" cy="452120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266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0" y="457200"/>
            <a:ext cx="5120640" cy="3200400"/>
          </a:xfrm>
        </p:spPr>
        <p:txBody>
          <a:bodyPr anchor="b" anchorCtr="0">
            <a:noAutofit/>
          </a:bodyPr>
          <a:lstStyle>
            <a:lvl1pPr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3DBBF-E63D-81E5-E7CE-32F6F2C2F9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43598" y="3657600"/>
            <a:ext cx="5120640" cy="18288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033732-ADA1-C540-7276-3FF5CDEF2C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4238" y="1157224"/>
            <a:ext cx="4500562" cy="452120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56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CEDB282-8288-C81F-52B5-048A3E80C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08822" cy="6858003"/>
            <a:chOff x="0" y="-1"/>
            <a:chExt cx="12208822" cy="685800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A62587F-7496-384A-AF40-18FC8CF0709D}"/>
                </a:ext>
              </a:extLst>
            </p:cNvPr>
            <p:cNvSpPr/>
            <p:nvPr userDrawn="1"/>
          </p:nvSpPr>
          <p:spPr>
            <a:xfrm>
              <a:off x="0" y="2286002"/>
              <a:ext cx="12208822" cy="45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4DB028B-A475-224B-B675-A15A56CAD0BF}"/>
                </a:ext>
              </a:extLst>
            </p:cNvPr>
            <p:cNvSpPr/>
            <p:nvPr userDrawn="1"/>
          </p:nvSpPr>
          <p:spPr>
            <a:xfrm flipH="1">
              <a:off x="8597718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1C34955-105B-4D4D-B51D-754C5D38A85D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734DEB1-EC02-2E42-9292-4ADD115060A5}"/>
                </a:ext>
              </a:extLst>
            </p:cNvPr>
            <p:cNvSpPr/>
            <p:nvPr userDrawn="1"/>
          </p:nvSpPr>
          <p:spPr>
            <a:xfrm rot="5400000" flipH="1" flipV="1">
              <a:off x="10344100" y="438098"/>
              <a:ext cx="2285999" cy="1409801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45085"/>
            <a:ext cx="9779183" cy="160083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EED44-783E-8705-4119-D7E9F7D4F2B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1166087" y="2652713"/>
            <a:ext cx="9780587" cy="3436936"/>
          </a:xfrm>
        </p:spPr>
        <p:txBody>
          <a:bodyPr>
            <a:normAutofit/>
          </a:bodyPr>
          <a:lstStyle>
            <a:lvl1pPr marL="3429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1pPr>
            <a:lvl2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109728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3716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176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5FBCE6F-2AA9-31FE-8148-33B48073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67EACEC-C2DD-EA42-8504-176673AD1F20}"/>
                </a:ext>
              </a:extLst>
            </p:cNvPr>
            <p:cNvSpPr/>
            <p:nvPr userDrawn="1"/>
          </p:nvSpPr>
          <p:spPr>
            <a:xfrm>
              <a:off x="0" y="0"/>
              <a:ext cx="8025490" cy="6858000"/>
            </a:xfrm>
            <a:custGeom>
              <a:avLst/>
              <a:gdLst>
                <a:gd name="connsiteX0" fmla="*/ 0 w 8025490"/>
                <a:gd name="connsiteY0" fmla="*/ 0 h 6858000"/>
                <a:gd name="connsiteX1" fmla="*/ 4596490 w 8025490"/>
                <a:gd name="connsiteY1" fmla="*/ 0 h 6858000"/>
                <a:gd name="connsiteX2" fmla="*/ 8025490 w 8025490"/>
                <a:gd name="connsiteY2" fmla="*/ 3429000 h 6858000"/>
                <a:gd name="connsiteX3" fmla="*/ 4596490 w 8025490"/>
                <a:gd name="connsiteY3" fmla="*/ 6858000 h 6858000"/>
                <a:gd name="connsiteX4" fmla="*/ 0 w 8025490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490" h="6858000">
                  <a:moveTo>
                    <a:pt x="0" y="0"/>
                  </a:moveTo>
                  <a:lnTo>
                    <a:pt x="4596490" y="0"/>
                  </a:lnTo>
                  <a:cubicBezTo>
                    <a:pt x="6490274" y="0"/>
                    <a:pt x="8025490" y="1535216"/>
                    <a:pt x="8025490" y="3429000"/>
                  </a:cubicBezTo>
                  <a:cubicBezTo>
                    <a:pt x="8025490" y="5322784"/>
                    <a:pt x="6490274" y="6858000"/>
                    <a:pt x="4596490" y="6858000"/>
                  </a:cubicBezTo>
                  <a:lnTo>
                    <a:pt x="0" y="685800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9843C7E-5704-7A46-8974-F3BFA42E7310}"/>
                </a:ext>
              </a:extLst>
            </p:cNvPr>
            <p:cNvGrpSpPr/>
            <p:nvPr userDrawn="1"/>
          </p:nvGrpSpPr>
          <p:grpSpPr>
            <a:xfrm rot="16200000">
              <a:off x="8286528" y="2207195"/>
              <a:ext cx="3032351" cy="2443610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179973-08D2-EF40-B516-35E75E906394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C811FF3-E48A-194D-8022-65F8C3A17449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177553"/>
            <a:ext cx="6245912" cy="3269447"/>
          </a:xfrm>
        </p:spPr>
        <p:txBody>
          <a:bodyPr bIns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4" y="3492896"/>
            <a:ext cx="6245912" cy="912850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4DB56B5-5DD7-95E3-52B2-EDC4B3F13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601200" cy="1653371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843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A0E8D4A-B13C-C7EE-5E27-278124A12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1999" cy="6857999"/>
            <a:chOff x="1" y="1"/>
            <a:chExt cx="12191999" cy="6857999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rot="5400000" flipH="1">
              <a:off x="1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69008"/>
            <a:ext cx="9779183" cy="1706563"/>
          </a:xfrm>
        </p:spPr>
        <p:txBody>
          <a:bodyPr anchor="b">
            <a:noAutofit/>
          </a:bodyPr>
          <a:lstStyle>
            <a:lvl1pPr>
              <a:defRPr sz="4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26B296A-EB6A-9BE9-E813-B15C46524F4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530352" indent="-530352">
              <a:spcBef>
                <a:spcPts val="1000"/>
              </a:spcBef>
              <a:buFont typeface="+mj-lt"/>
              <a:buAutoNum type="arabicPeriod"/>
              <a:defRPr sz="2000">
                <a:solidFill>
                  <a:schemeClr val="bg1"/>
                </a:solidFill>
                <a:latin typeface="+mn-lt"/>
              </a:defRPr>
            </a:lvl1pPr>
            <a:lvl2pPr marL="1097280" indent="-530352">
              <a:spcBef>
                <a:spcPts val="1000"/>
              </a:spcBef>
              <a:buFont typeface="+mj-lt"/>
              <a:buAutoNum type="alphaLcPeriod"/>
              <a:defRPr sz="2000">
                <a:solidFill>
                  <a:schemeClr val="bg1"/>
                </a:solidFill>
                <a:latin typeface="+mn-lt"/>
              </a:defRPr>
            </a:lvl2pPr>
            <a:lvl3pPr marL="1645920" indent="-530352">
              <a:spcBef>
                <a:spcPts val="1000"/>
              </a:spcBef>
              <a:buFont typeface="+mj-lt"/>
              <a:buAutoNum type="arabicParenR"/>
              <a:defRPr sz="2000">
                <a:solidFill>
                  <a:schemeClr val="bg1"/>
                </a:solidFill>
                <a:latin typeface="+mn-lt"/>
              </a:defRPr>
            </a:lvl3pPr>
            <a:lvl4pPr marL="1920240" indent="-530352">
              <a:spcBef>
                <a:spcPts val="1000"/>
              </a:spcBef>
              <a:buFont typeface="+mj-lt"/>
              <a:buAutoNum type="alphaLcParenR"/>
              <a:defRPr sz="2000">
                <a:solidFill>
                  <a:schemeClr val="bg1"/>
                </a:solidFill>
                <a:latin typeface="+mn-lt"/>
              </a:defRPr>
            </a:lvl4pPr>
            <a:lvl5pPr marL="2560320" indent="-514350">
              <a:spcBef>
                <a:spcPts val="1000"/>
              </a:spcBef>
              <a:buFont typeface="+mj-lt"/>
              <a:buAutoNum type="romanLcPeriod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435B7D5-E7F8-1267-8942-3C97BE836B9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426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79F46B00-4AE8-52A2-6926-FC2F5DD1F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364" y="0"/>
            <a:ext cx="12194364" cy="6858000"/>
            <a:chOff x="-2364" y="0"/>
            <a:chExt cx="12194364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rot="5400000">
              <a:off x="8580896" y="0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>
              <a:off x="-2364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</a:extLst>
            </p:cNvPr>
            <p:cNvGrpSpPr/>
            <p:nvPr userDrawn="1"/>
          </p:nvGrpSpPr>
          <p:grpSpPr>
            <a:xfrm>
              <a:off x="2587417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9489" y="457199"/>
            <a:ext cx="5943599" cy="1920240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BBDFA0C-B372-969D-6C8A-F664A4BF8D41}"/>
              </a:ext>
            </a:extLst>
          </p:cNvPr>
          <p:cNvSpPr>
            <a:spLocks noGrp="1" noChangeAspect="1"/>
          </p:cNvSpPr>
          <p:nvPr>
            <p:ph idx="17" hasCustomPrompt="1"/>
          </p:nvPr>
        </p:nvSpPr>
        <p:spPr>
          <a:xfrm>
            <a:off x="823108" y="640080"/>
            <a:ext cx="4297680" cy="4297680"/>
          </a:xfrm>
          <a:prstGeom prst="ellipse">
            <a:avLst/>
          </a:prstGeom>
          <a:solidFill>
            <a:schemeClr val="accent2"/>
          </a:solidFill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347663" indent="0" algn="ctr">
              <a:buFont typeface="Arial" panose="020B0604020202020204" pitchFamily="34" charset="0"/>
              <a:buNone/>
              <a:defRPr sz="2000">
                <a:latin typeface="+mn-lt"/>
              </a:defRPr>
            </a:lvl2pPr>
            <a:lvl3pPr marL="685800" indent="0" algn="ctr">
              <a:buFont typeface="Arial" panose="020B0604020202020204" pitchFamily="34" charset="0"/>
              <a:buNone/>
              <a:defRPr sz="2000">
                <a:latin typeface="+mn-lt"/>
              </a:defRPr>
            </a:lvl3pPr>
            <a:lvl4pPr marL="914400" indent="0" algn="ctr">
              <a:buFont typeface="Arial" panose="020B0604020202020204" pitchFamily="34" charset="0"/>
              <a:buNone/>
              <a:defRPr sz="2000">
                <a:latin typeface="+mn-lt"/>
              </a:defRPr>
            </a:lvl4pPr>
            <a:lvl5pPr marL="1143000" indent="0" algn="ctr">
              <a:buFont typeface="Arial" panose="020B0604020202020204" pitchFamily="34" charset="0"/>
              <a:buNone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8D2CC-EE75-85FA-1577-88C0BEC7B10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5549490" y="2706369"/>
            <a:ext cx="5943600" cy="3383279"/>
          </a:xfrm>
        </p:spPr>
        <p:txBody>
          <a:bodyPr>
            <a:normAutofit/>
          </a:bodyPr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46304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5656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74" r:id="rId4"/>
    <p:sldLayoutId id="2147483671" r:id="rId5"/>
    <p:sldLayoutId id="2147483659" r:id="rId6"/>
    <p:sldLayoutId id="2147483668" r:id="rId7"/>
    <p:sldLayoutId id="2147483669" r:id="rId8"/>
    <p:sldLayoutId id="2147483676" r:id="rId9"/>
    <p:sldLayoutId id="2147483661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hushan0016.github.io/My-Portfolio-website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bdhawas0016@gmail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bhushan0016.github.io/My-Portfolio-websit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B57C06-F91E-9F5C-3B86-C5560F282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33255E-5DAE-AE2C-B0CB-172DA4B24382}"/>
              </a:ext>
            </a:extLst>
          </p:cNvPr>
          <p:cNvSpPr txBox="1"/>
          <p:nvPr/>
        </p:nvSpPr>
        <p:spPr>
          <a:xfrm>
            <a:off x="2805627" y="201335"/>
            <a:ext cx="73068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Investment Analysis Report  </a:t>
            </a:r>
            <a:endParaRPr lang="en-IN" sz="4400" b="1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9482146-9051-2682-E9F6-AD5E725B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9010" y="-100786"/>
            <a:ext cx="2143125" cy="2143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541E3E-0351-DCEF-6544-F7DF94E5D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65" y="0"/>
            <a:ext cx="2143125" cy="21431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392CBC-F318-2C64-DE0E-C974E64D5FCB}"/>
              </a:ext>
            </a:extLst>
          </p:cNvPr>
          <p:cNvSpPr txBox="1"/>
          <p:nvPr/>
        </p:nvSpPr>
        <p:spPr>
          <a:xfrm>
            <a:off x="81285" y="5536466"/>
            <a:ext cx="4061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Project By – </a:t>
            </a:r>
            <a:r>
              <a:rPr lang="en-US" sz="1600" b="1" dirty="0">
                <a:solidFill>
                  <a:schemeClr val="bg1"/>
                </a:solidFill>
              </a:rPr>
              <a:t>Bhushan Prabhakar Dhawas</a:t>
            </a:r>
          </a:p>
          <a:p>
            <a:r>
              <a:rPr lang="en-US" sz="1600" dirty="0">
                <a:solidFill>
                  <a:schemeClr val="bg1"/>
                </a:solidFill>
              </a:rPr>
              <a:t>My Portfolio link – </a:t>
            </a:r>
            <a:r>
              <a:rPr lang="en-US" sz="1600" b="1" dirty="0">
                <a:solidFill>
                  <a:schemeClr val="bg1"/>
                </a:solidFill>
              </a:rPr>
              <a:t>(</a:t>
            </a:r>
            <a:r>
              <a:rPr lang="en-US" sz="1600" b="1" dirty="0">
                <a:solidFill>
                  <a:schemeClr val="bg1"/>
                </a:solidFill>
                <a:hlinkClick r:id="rId4"/>
              </a:rPr>
              <a:t>Link</a:t>
            </a:r>
            <a:r>
              <a:rPr lang="en-US" sz="1600" b="1" dirty="0">
                <a:solidFill>
                  <a:schemeClr val="bg1"/>
                </a:solidFill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</a:rPr>
              <a:t>Email – </a:t>
            </a:r>
            <a:r>
              <a:rPr lang="en-US" sz="1600" b="1" dirty="0">
                <a:solidFill>
                  <a:schemeClr val="bg1"/>
                </a:solidFill>
              </a:rPr>
              <a:t>bdhawas0016@gmail.com </a:t>
            </a:r>
            <a:endParaRPr lang="en-IN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9482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AA093-E00B-31E9-0A13-71142E30E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274" y="381000"/>
            <a:ext cx="6245912" cy="787620"/>
          </a:xfrm>
        </p:spPr>
        <p:txBody>
          <a:bodyPr/>
          <a:lstStyle/>
          <a:p>
            <a:r>
              <a:rPr lang="en-IN" dirty="0"/>
              <a:t>Conclusion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2C8177-F0B6-B02C-3682-183D8307E9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8814" y="1516380"/>
            <a:ext cx="7839346" cy="3086100"/>
          </a:xfrm>
        </p:spPr>
        <p:txBody>
          <a:bodyPr/>
          <a:lstStyle/>
          <a:p>
            <a:r>
              <a:rPr lang="en-US" sz="2000" b="1" u="sng" dirty="0"/>
              <a:t>Highlights: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Mutual Funds are the most popular investment avenue.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Retirement planning and secure options are the key savings objectives.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Participants seek moderate returns with balanced risk exposure.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Traditional information sources dominate over digital platforms.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153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1C753FD-96EC-101A-B8A4-5F69A189B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252549"/>
            <a:ext cx="6220278" cy="32628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7BB04B7-47A4-741B-59E0-F0E6F2126E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85939"/>
            <a:ext cx="6220277" cy="2919512"/>
          </a:xfrm>
        </p:spPr>
        <p:txBody>
          <a:bodyPr/>
          <a:lstStyle/>
          <a:p>
            <a:r>
              <a:rPr lang="en-US" dirty="0"/>
              <a:t>Bhushan Prabhakar Dhawas</a:t>
            </a:r>
          </a:p>
          <a:p>
            <a:r>
              <a:rPr lang="en-US" dirty="0"/>
              <a:t>Mobile - 9075252543</a:t>
            </a:r>
          </a:p>
          <a:p>
            <a:r>
              <a:rPr lang="en-US" dirty="0"/>
              <a:t>Email- </a:t>
            </a:r>
            <a:r>
              <a:rPr lang="en-US" dirty="0">
                <a:hlinkClick r:id="rId3"/>
              </a:rPr>
              <a:t>bdhawas0016@gmail.com</a:t>
            </a:r>
            <a:endParaRPr lang="en-US" dirty="0"/>
          </a:p>
          <a:p>
            <a:r>
              <a:rPr lang="en-US" dirty="0"/>
              <a:t>My Portfolio Website – (</a:t>
            </a:r>
            <a:r>
              <a:rPr lang="en-US" dirty="0">
                <a:hlinkClick r:id="rId4"/>
              </a:rPr>
              <a:t>link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09673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1"/>
            <a:ext cx="9779183" cy="1744415"/>
          </a:xfrm>
        </p:spPr>
        <p:txBody>
          <a:bodyPr/>
          <a:lstStyle/>
          <a:p>
            <a:r>
              <a:rPr lang="en-IN" dirty="0"/>
              <a:t>Overview</a:t>
            </a: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179C858-0D23-A435-6E42-CDC74CBBE8C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58875" y="2270095"/>
            <a:ext cx="10164445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b="1" u="sng" dirty="0">
                <a:latin typeface="Arial" panose="020B0604020202020204" pitchFamily="34" charset="0"/>
              </a:rPr>
              <a:t>Objective: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b="1" dirty="0">
                <a:latin typeface="Arial" panose="020B0604020202020204" pitchFamily="34" charset="0"/>
              </a:rPr>
              <a:t>	</a:t>
            </a:r>
            <a:r>
              <a:rPr lang="en-US" altLang="en-US" sz="1800" dirty="0">
                <a:latin typeface="Arial" panose="020B0604020202020204" pitchFamily="34" charset="0"/>
              </a:rPr>
              <a:t>To analyze investment preferences, behaviors, and expectations of participants.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 Summary</a:t>
            </a:r>
            <a:r>
              <a:rPr kumimoji="0" lang="en-US" altLang="en-US" sz="18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Entries: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960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Columns: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24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Variables: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Gender, Age, Investment Avenues, Reasons for Investment, Savings Objectives, Duration, Expectations.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48DD4-4828-CE87-0C5C-42BE175E8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852" y="784860"/>
            <a:ext cx="5233308" cy="1150620"/>
          </a:xfrm>
        </p:spPr>
        <p:txBody>
          <a:bodyPr/>
          <a:lstStyle/>
          <a:p>
            <a:r>
              <a:rPr lang="en-IN" sz="4200" dirty="0"/>
              <a:t>Dataset</a:t>
            </a:r>
            <a:r>
              <a:rPr lang="en-IN" dirty="0"/>
              <a:t> </a:t>
            </a:r>
            <a:r>
              <a:rPr lang="en-IN" sz="4200" dirty="0"/>
              <a:t>Composition</a:t>
            </a:r>
            <a:endParaRPr lang="en-US" sz="4200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6876745B-415E-1BAB-88DE-197AFC9338A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264920" y="1935480"/>
            <a:ext cx="1219962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Types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 Variables: Gender, Investment Avenues, Factors, Savings Objectives, etc.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Numeric Variables: Age, Mutual Funds, Equity Market, etc.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Percentage: Expected Returns.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Summary Statistics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Mean Age: 27.8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Median Age: 27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Standard Deviation: 3.51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677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EE190-899A-46D2-989D-C4BC6A46F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180" y="205740"/>
            <a:ext cx="5120640" cy="670560"/>
          </a:xfrm>
        </p:spPr>
        <p:txBody>
          <a:bodyPr/>
          <a:lstStyle/>
          <a:p>
            <a:r>
              <a:rPr lang="en-IN" sz="4200" dirty="0"/>
              <a:t>Gender Distribution</a:t>
            </a:r>
            <a:endParaRPr lang="en-US" sz="42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F322408-E872-292F-5EEB-70C726AE33F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74725" y="1030198"/>
            <a:ext cx="691959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Insight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62.5%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Female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37.5%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Visualization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Pie chart or bar graph showcasing the distribution.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C1424AD-6461-77C7-5F26-6B4CA9894373}"/>
              </a:ext>
            </a:extLst>
          </p:cNvPr>
          <p:cNvSpPr txBox="1">
            <a:spLocks/>
          </p:cNvSpPr>
          <p:nvPr/>
        </p:nvSpPr>
        <p:spPr>
          <a:xfrm>
            <a:off x="974725" y="2758440"/>
            <a:ext cx="7726680" cy="6705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200" dirty="0"/>
              <a:t>Preferred</a:t>
            </a:r>
            <a:r>
              <a:rPr lang="en-IN" sz="1200" dirty="0"/>
              <a:t> </a:t>
            </a:r>
            <a:r>
              <a:rPr lang="en-IN" sz="4200" dirty="0"/>
              <a:t>Investment</a:t>
            </a:r>
            <a:r>
              <a:rPr lang="en-IN" sz="1200" dirty="0"/>
              <a:t> </a:t>
            </a:r>
            <a:r>
              <a:rPr lang="en-IN" sz="4200" dirty="0"/>
              <a:t>Avenues</a:t>
            </a:r>
            <a:endParaRPr lang="en-US" sz="4200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F5563674-4C77-8265-FF8D-83926243EF3D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974725" y="3355955"/>
            <a:ext cx="643890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preferred: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Mutual Funds (18 participants).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Least preferred: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Public Provident Fund (3 participants). </a:t>
            </a:r>
          </a:p>
        </p:txBody>
      </p:sp>
    </p:spTree>
    <p:extLst>
      <p:ext uri="{BB962C8B-B14F-4D97-AF65-F5344CB8AC3E}">
        <p14:creationId xmlns:p14="http://schemas.microsoft.com/office/powerpoint/2010/main" val="779750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4CFB73D-B7C9-A177-04F3-E48E841A8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092" y="99060"/>
            <a:ext cx="9779183" cy="815451"/>
          </a:xfrm>
        </p:spPr>
        <p:txBody>
          <a:bodyPr/>
          <a:lstStyle/>
          <a:p>
            <a:r>
              <a:rPr lang="en-IN" dirty="0"/>
              <a:t>Reasons for Investment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34351-9D9C-8C32-5CC0-3F19A1CAC03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113473" y="1437323"/>
            <a:ext cx="4664075" cy="33321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u="sng" dirty="0"/>
              <a:t>Categories</a:t>
            </a:r>
            <a:r>
              <a:rPr lang="en-US" sz="2800" u="sng" dirty="0"/>
              <a:t>:</a:t>
            </a:r>
          </a:p>
          <a:p>
            <a:r>
              <a:rPr lang="en-US" b="1" dirty="0"/>
              <a:t>Equity</a:t>
            </a:r>
            <a:r>
              <a:rPr lang="en-US" dirty="0"/>
              <a:t>: Capital Appreciation (30), Dividend (8), Liquidity (2).</a:t>
            </a:r>
          </a:p>
          <a:p>
            <a:r>
              <a:rPr lang="en-US" b="1" dirty="0"/>
              <a:t>Bonds</a:t>
            </a:r>
            <a:r>
              <a:rPr lang="en-US" dirty="0"/>
              <a:t>: Assured Returns (26), Safe Investment (13).</a:t>
            </a:r>
          </a:p>
          <a:p>
            <a:r>
              <a:rPr lang="en-US" b="1" dirty="0"/>
              <a:t>Mutual Funds</a:t>
            </a:r>
            <a:r>
              <a:rPr lang="en-US" dirty="0"/>
              <a:t>: Better Returns (24), Fund Diversification (13).</a:t>
            </a:r>
          </a:p>
          <a:p>
            <a:r>
              <a:rPr lang="en-US" b="1" dirty="0"/>
              <a:t>Fixed Deposits</a:t>
            </a:r>
            <a:r>
              <a:rPr lang="en-US" dirty="0"/>
              <a:t>: Risk-Free (19), Fixed Returns (18).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55C0B-19FB-954B-532A-0A68CAC4E0E4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44285" y="1536383"/>
            <a:ext cx="4664075" cy="1679257"/>
          </a:xfrm>
        </p:spPr>
        <p:txBody>
          <a:bodyPr>
            <a:normAutofit lnSpcReduction="10000"/>
          </a:bodyPr>
          <a:lstStyle/>
          <a:p>
            <a:r>
              <a:rPr lang="en-US" sz="2800" b="1" u="sng" dirty="0"/>
              <a:t>Key Drivers: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Security and predictability dominate preferences.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Growth potential drives equity and mutual fund investments.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102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5FED9-0A32-EB92-2FC4-DAF709750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3EB6B8D-1AEC-457B-C7AB-F06317956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092" y="99060"/>
            <a:ext cx="9779183" cy="815451"/>
          </a:xfrm>
        </p:spPr>
        <p:txBody>
          <a:bodyPr/>
          <a:lstStyle/>
          <a:p>
            <a:r>
              <a:rPr lang="en-IN" dirty="0"/>
              <a:t>Savings Objectives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0A4A20-E1D0-A2C7-2674-475079C45670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511493" y="1376363"/>
            <a:ext cx="4664075" cy="33321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u="sng" dirty="0"/>
              <a:t>Main Objectives</a:t>
            </a:r>
            <a:r>
              <a:rPr lang="en-IN" sz="2400" u="sng" dirty="0"/>
              <a:t>:</a:t>
            </a:r>
          </a:p>
          <a:p>
            <a:pPr marL="0" indent="0">
              <a:buNone/>
            </a:pPr>
            <a:endParaRPr lang="en-IN" sz="24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286C2-7568-4D71-E029-A4AC6D9E6B5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603365" y="1376363"/>
            <a:ext cx="3173095" cy="457140"/>
          </a:xfrm>
        </p:spPr>
        <p:txBody>
          <a:bodyPr>
            <a:normAutofit/>
          </a:bodyPr>
          <a:lstStyle/>
          <a:p>
            <a:r>
              <a:rPr lang="en-IN" sz="2400" b="1" u="sng" dirty="0"/>
              <a:t>Information Sources</a:t>
            </a: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9DD0C2-9CC4-E8B8-2472-E04E0E81F2BF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26720" y="1795999"/>
            <a:ext cx="5887085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solidFill>
                  <a:schemeClr val="bg1"/>
                </a:solidFill>
              </a:rPr>
              <a:t>Retirement Planning: 60% of participants.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solidFill>
                  <a:schemeClr val="bg1"/>
                </a:solidFill>
              </a:rPr>
              <a:t>Health Care: 32.5%.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solidFill>
                  <a:schemeClr val="bg1"/>
                </a:solidFill>
              </a:rPr>
              <a:t>Education: 7.5%.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dirty="0">
              <a:solidFill>
                <a:schemeClr val="bg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>
                <a:solidFill>
                  <a:schemeClr val="bg1"/>
                </a:solidFill>
              </a:rPr>
              <a:t>Key Insight: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solidFill>
                  <a:schemeClr val="bg1"/>
                </a:solidFill>
              </a:rPr>
              <a:t>Long-term goals like retirement are the top priority.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9E1B993-6D8C-CC8D-7FBC-961161CCAF8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603365" y="2110501"/>
            <a:ext cx="577818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Insights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Top sources: Financial Consultants (16), Newspapers/Magazines (14).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Least used: Internet (4).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Takeaway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Participants prefer traditional and professional advice over digital media. </a:t>
            </a:r>
          </a:p>
        </p:txBody>
      </p:sp>
    </p:spTree>
    <p:extLst>
      <p:ext uri="{BB962C8B-B14F-4D97-AF65-F5344CB8AC3E}">
        <p14:creationId xmlns:p14="http://schemas.microsoft.com/office/powerpoint/2010/main" val="3464167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F9E134-98AA-3ECE-E40A-180C85ACD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092" y="191303"/>
            <a:ext cx="5309508" cy="829777"/>
          </a:xfrm>
        </p:spPr>
        <p:txBody>
          <a:bodyPr/>
          <a:lstStyle/>
          <a:p>
            <a:r>
              <a:rPr lang="en-IN" dirty="0"/>
              <a:t>Investment Duration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55C0B-19FB-954B-532A-0A68CAC4E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093" y="1618986"/>
            <a:ext cx="4663440" cy="3332832"/>
          </a:xfrm>
        </p:spPr>
        <p:txBody>
          <a:bodyPr/>
          <a:lstStyle/>
          <a:p>
            <a:r>
              <a:rPr lang="en-US" b="1" dirty="0"/>
              <a:t>Average investment duration calculated by mapping text to numerical values: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Less than 1 year → 0.5 years.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1–3 years → 2 years.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3–5 years → 4 years.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More than 5 years → 6 years.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34351-9D9C-8C32-5CC0-3F19A1CAC03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6000" y="1618986"/>
            <a:ext cx="4663440" cy="744396"/>
          </a:xfrm>
        </p:spPr>
        <p:txBody>
          <a:bodyPr/>
          <a:lstStyle/>
          <a:p>
            <a:r>
              <a:rPr lang="en-US" b="1" dirty="0"/>
              <a:t>Key Insight</a:t>
            </a:r>
            <a:r>
              <a:rPr lang="en-US" dirty="0"/>
              <a:t>: Majority opt for medium-to-long-term investment horizons.</a:t>
            </a:r>
          </a:p>
        </p:txBody>
      </p:sp>
    </p:spTree>
    <p:extLst>
      <p:ext uri="{BB962C8B-B14F-4D97-AF65-F5344CB8AC3E}">
        <p14:creationId xmlns:p14="http://schemas.microsoft.com/office/powerpoint/2010/main" val="1265939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F5EE67-DE83-C00F-F31C-58A2B4623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3" y="768350"/>
            <a:ext cx="5667648" cy="877570"/>
          </a:xfrm>
        </p:spPr>
        <p:txBody>
          <a:bodyPr/>
          <a:lstStyle/>
          <a:p>
            <a:r>
              <a:rPr lang="en-IN" dirty="0"/>
              <a:t>Return Expectations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FBBFAF-CC69-5A1F-113D-55F3CA2E51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073" y="2970044"/>
            <a:ext cx="655156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u="sng" dirty="0">
                <a:solidFill>
                  <a:schemeClr val="bg1"/>
                </a:solidFill>
              </a:rPr>
              <a:t>Categories: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solidFill>
                  <a:schemeClr val="bg1"/>
                </a:solidFill>
              </a:rPr>
              <a:t>20%-30% Returns: 32 participants (majority).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solidFill>
                  <a:schemeClr val="bg1"/>
                </a:solidFill>
              </a:rPr>
              <a:t>30%-40% Returns: 5 participants.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solidFill>
                  <a:schemeClr val="bg1"/>
                </a:solidFill>
              </a:rPr>
              <a:t>10%-20% Returns: 3 participants.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dirty="0">
              <a:solidFill>
                <a:schemeClr val="bg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u="sng" dirty="0">
                <a:solidFill>
                  <a:schemeClr val="bg1"/>
                </a:solidFill>
              </a:rPr>
              <a:t>Takeaway: </a:t>
            </a:r>
            <a:r>
              <a:rPr lang="en-US" altLang="en-US" sz="2000" dirty="0">
                <a:solidFill>
                  <a:schemeClr val="bg1"/>
                </a:solidFill>
              </a:rPr>
              <a:t>Moderate risk appetite dominates the group </a:t>
            </a:r>
          </a:p>
        </p:txBody>
      </p:sp>
    </p:spTree>
    <p:extLst>
      <p:ext uri="{BB962C8B-B14F-4D97-AF65-F5344CB8AC3E}">
        <p14:creationId xmlns:p14="http://schemas.microsoft.com/office/powerpoint/2010/main" val="2529338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C00FF-6B42-7D84-7831-AACC4E189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852" y="263029"/>
            <a:ext cx="4592731" cy="761999"/>
          </a:xfrm>
        </p:spPr>
        <p:txBody>
          <a:bodyPr/>
          <a:lstStyle/>
          <a:p>
            <a:r>
              <a:rPr lang="en-IN" dirty="0"/>
              <a:t>Recommendations</a:t>
            </a: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3C96814-F7A8-F601-A336-8ADA2A035F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2852" y="1473836"/>
            <a:ext cx="8168788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 Investors</a:t>
            </a:r>
            <a:r>
              <a:rPr kumimoji="0" lang="en-US" altLang="en-US" sz="20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Diversify investments to balance growth and security.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Consider leveraging digital platforms for updated market 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b="1" u="sng" dirty="0">
                <a:latin typeface="Arial" panose="020B0604020202020204" pitchFamily="34" charset="0"/>
              </a:rPr>
              <a:t>For Stakeholders: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u="sng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educating about mutual fund diversification and tax-saving benefits.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Promote equity investments for long-term wealth creation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2610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45331398_Win32_SL_V13" id="{C59E605D-C281-4A06-BDA0-E97A35AC3AA8}" vid="{25D1D206-DA25-4050-926A-BD6D3A1B50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5A8381C-73EB-48EA-B45F-7B7C8C7DF4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A6A711-2C3F-4EC0-B88B-62D7408511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E98C35-9ECE-4425-BCBA-00E118C705C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41</TotalTime>
  <Words>519</Words>
  <Application>Microsoft Office PowerPoint</Application>
  <PresentationFormat>Widescreen</PresentationFormat>
  <Paragraphs>103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Tenorite</vt:lpstr>
      <vt:lpstr>Custom</vt:lpstr>
      <vt:lpstr>PowerPoint Presentation</vt:lpstr>
      <vt:lpstr>Overview</vt:lpstr>
      <vt:lpstr>Dataset Composition</vt:lpstr>
      <vt:lpstr>Gender Distribution</vt:lpstr>
      <vt:lpstr>Reasons for Investment</vt:lpstr>
      <vt:lpstr>Savings Objectives</vt:lpstr>
      <vt:lpstr>Investment Duration</vt:lpstr>
      <vt:lpstr>Return Expectations</vt:lpstr>
      <vt:lpstr>Recommendations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Bhushan Dhawas</dc:creator>
  <cp:lastModifiedBy>Bhushan Dhawas</cp:lastModifiedBy>
  <cp:revision>1</cp:revision>
  <dcterms:created xsi:type="dcterms:W3CDTF">2024-12-10T15:54:08Z</dcterms:created>
  <dcterms:modified xsi:type="dcterms:W3CDTF">2024-12-10T16:35:34Z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